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9" r:id="rId2"/>
    <p:sldId id="258" r:id="rId3"/>
    <p:sldId id="261" r:id="rId4"/>
    <p:sldId id="264" r:id="rId5"/>
    <p:sldId id="266" r:id="rId6"/>
    <p:sldId id="262" r:id="rId7"/>
    <p:sldId id="273" r:id="rId8"/>
    <p:sldId id="263" r:id="rId9"/>
    <p:sldId id="268" r:id="rId10"/>
    <p:sldId id="269" r:id="rId11"/>
    <p:sldId id="271"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94B4F5-0F78-4EB9-9B32-8F7DC4B2C974}">
          <p14:sldIdLst/>
        </p14:section>
        <p14:section name="Untitled Section" id="{CC3F215E-A984-4F11-AD1B-A70E5659D83C}">
          <p14:sldIdLst/>
        </p14:section>
        <p14:section name="Untitled Section" id="{C520C393-145D-4F79-92B7-39E46E555D98}">
          <p14:sldIdLst>
            <p14:sldId id="259"/>
            <p14:sldId id="258"/>
            <p14:sldId id="261"/>
            <p14:sldId id="264"/>
            <p14:sldId id="266"/>
            <p14:sldId id="262"/>
            <p14:sldId id="273"/>
            <p14:sldId id="263"/>
          </p14:sldIdLst>
        </p14:section>
        <p14:section name="Untitled Section" id="{F83E90F8-8CC3-408E-83E2-A988DA7C47F5}">
          <p14:sldIdLst>
            <p14:sldId id="268"/>
            <p14:sldId id="269"/>
            <p14:sldId id="271"/>
            <p14:sldId id="267"/>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Ingall" initials="KI"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1" autoAdjust="0"/>
    <p:restoredTop sz="96340" autoAdjust="0"/>
  </p:normalViewPr>
  <p:slideViewPr>
    <p:cSldViewPr>
      <p:cViewPr>
        <p:scale>
          <a:sx n="100" d="100"/>
          <a:sy n="100" d="100"/>
        </p:scale>
        <p:origin x="-954" y="-4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01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C12EE-BB2B-45F9-A693-3C1C572F9C9C}" type="datetimeFigureOut">
              <a:rPr lang="en-US" smtClean="0"/>
              <a:t>2/11/2026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CA5E97-8684-42B6-A2F1-98800A057667}" type="slidenum">
              <a:rPr lang="en-US" smtClean="0"/>
              <a:t>‹#›</a:t>
            </a:fld>
            <a:endParaRPr lang="en-US" dirty="0"/>
          </a:p>
        </p:txBody>
      </p:sp>
    </p:spTree>
    <p:extLst>
      <p:ext uri="{BB962C8B-B14F-4D97-AF65-F5344CB8AC3E}">
        <p14:creationId xmlns:p14="http://schemas.microsoft.com/office/powerpoint/2010/main" val="4043042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CA5E97-8684-42B6-A2F1-98800A057667}" type="slidenum">
              <a:rPr lang="en-US" smtClean="0"/>
              <a:t>1</a:t>
            </a:fld>
            <a:endParaRPr lang="en-US" dirty="0"/>
          </a:p>
        </p:txBody>
      </p:sp>
    </p:spTree>
    <p:extLst>
      <p:ext uri="{BB962C8B-B14F-4D97-AF65-F5344CB8AC3E}">
        <p14:creationId xmlns:p14="http://schemas.microsoft.com/office/powerpoint/2010/main" val="223059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E9CA5E97-8684-42B6-A2F1-98800A057667}" type="slidenum">
              <a:rPr lang="en-US" smtClean="0"/>
              <a:t>3</a:t>
            </a:fld>
            <a:endParaRPr lang="en-US" dirty="0"/>
          </a:p>
        </p:txBody>
      </p:sp>
    </p:spTree>
    <p:extLst>
      <p:ext uri="{BB962C8B-B14F-4D97-AF65-F5344CB8AC3E}">
        <p14:creationId xmlns:p14="http://schemas.microsoft.com/office/powerpoint/2010/main" val="475646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CA5E97-8684-42B6-A2F1-98800A057667}" type="slidenum">
              <a:rPr lang="en-US" smtClean="0"/>
              <a:t>8</a:t>
            </a:fld>
            <a:endParaRPr lang="en-US" dirty="0"/>
          </a:p>
        </p:txBody>
      </p:sp>
    </p:spTree>
    <p:extLst>
      <p:ext uri="{BB962C8B-B14F-4D97-AF65-F5344CB8AC3E}">
        <p14:creationId xmlns:p14="http://schemas.microsoft.com/office/powerpoint/2010/main" val="85783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2/11/2026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chemeClr val="accent2">
                <a:lumMod val="40000"/>
                <a:lumOff val="60000"/>
                <a:alpha val="55000"/>
              </a:schemeClr>
            </a:gs>
            <a:gs pos="55000">
              <a:schemeClr val="tx2">
                <a:lumMod val="31000"/>
                <a:lumOff val="69000"/>
                <a:alpha val="64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0067E3-11E7-626E-07D9-D74A3B43A4C3}"/>
              </a:ext>
            </a:extLst>
          </p:cNvPr>
          <p:cNvSpPr>
            <a:spLocks noGrp="1"/>
          </p:cNvSpPr>
          <p:nvPr>
            <p:ph type="ctrTitle"/>
          </p:nvPr>
        </p:nvSpPr>
        <p:spPr>
          <a:xfrm>
            <a:off x="1981200" y="304800"/>
            <a:ext cx="7848600" cy="2590800"/>
          </a:xfrm>
          <a:ln>
            <a:noFill/>
          </a:ln>
        </p:spPr>
        <p:txBody>
          <a:bodyPr>
            <a:normAutofit fontScale="90000"/>
          </a:bodyPr>
          <a:lstStyle/>
          <a:p>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b="1" dirty="0"/>
              <a:t>VFW Auxiliary                 Historian/Media Relations</a:t>
            </a:r>
            <a:br>
              <a:rPr lang="en-US" b="1" dirty="0"/>
            </a:br>
            <a:endParaRPr lang="en-US" dirty="0"/>
          </a:p>
        </p:txBody>
      </p:sp>
      <p:sp>
        <p:nvSpPr>
          <p:cNvPr id="3" name="Subtitle 2">
            <a:extLst>
              <a:ext uri="{FF2B5EF4-FFF2-40B4-BE49-F238E27FC236}">
                <a16:creationId xmlns:a16="http://schemas.microsoft.com/office/drawing/2014/main" xmlns="" id="{D8643343-78BC-7767-B5DF-25AF9C36E3DF}"/>
              </a:ext>
            </a:extLst>
          </p:cNvPr>
          <p:cNvSpPr>
            <a:spLocks noGrp="1"/>
          </p:cNvSpPr>
          <p:nvPr>
            <p:ph type="subTitle" idx="1"/>
          </p:nvPr>
        </p:nvSpPr>
        <p:spPr>
          <a:xfrm>
            <a:off x="2362200" y="2667000"/>
            <a:ext cx="7772400" cy="1752600"/>
          </a:xfrm>
          <a:noFill/>
          <a:ln>
            <a:noFill/>
          </a:ln>
        </p:spPr>
        <p:txBody>
          <a:bodyPr vert="horz" lIns="91440" tIns="45720" rIns="91440" bIns="45720" rtlCol="0" anchor="t">
            <a:normAutofit fontScale="92500"/>
          </a:bodyPr>
          <a:lstStyle/>
          <a:p>
            <a:r>
              <a:rPr lang="en-US" sz="3600" b="1" dirty="0">
                <a:ln w="6600">
                  <a:solidFill>
                    <a:srgbClr val="000000"/>
                  </a:solidFill>
                  <a:prstDash val="solid"/>
                </a:ln>
                <a:solidFill>
                  <a:srgbClr val="FFFFFF"/>
                </a:solidFill>
                <a:effectLst>
                  <a:outerShdw dist="38100" dir="2700000" algn="tl" rotWithShape="0">
                    <a:schemeClr val="accent2"/>
                  </a:outerShdw>
                </a:effectLst>
              </a:rPr>
              <a:t> </a:t>
            </a:r>
            <a:r>
              <a:rPr lang="en-US" sz="4400" b="1" dirty="0">
                <a:ln w="6600">
                  <a:solidFill>
                    <a:schemeClr val="tx1"/>
                  </a:solidFill>
                  <a:prstDash val="solid"/>
                </a:ln>
                <a:solidFill>
                  <a:schemeClr val="accent2">
                    <a:lumMod val="60000"/>
                    <a:lumOff val="40000"/>
                  </a:schemeClr>
                </a:solidFill>
                <a:effectLst>
                  <a:outerShdw dist="38100" dir="2700000" algn="tl" rotWithShape="0">
                    <a:schemeClr val="accent2"/>
                  </a:outerShdw>
                </a:effectLst>
              </a:rPr>
              <a:t>Preserving Our Legacy:</a:t>
            </a:r>
          </a:p>
          <a:p>
            <a:r>
              <a:rPr lang="en-US" sz="4400" b="1" dirty="0">
                <a:ln w="6600">
                  <a:solidFill>
                    <a:schemeClr val="tx1"/>
                  </a:solidFill>
                  <a:prstDash val="solid"/>
                </a:ln>
                <a:solidFill>
                  <a:schemeClr val="accent2">
                    <a:lumMod val="60000"/>
                    <a:lumOff val="40000"/>
                  </a:schemeClr>
                </a:solidFill>
                <a:effectLst>
                  <a:outerShdw dist="38100" dir="2700000" algn="tl" rotWithShape="0">
                    <a:schemeClr val="accent2"/>
                  </a:outerShdw>
                </a:effectLst>
              </a:rPr>
              <a:t> The Role Of The VFW Auxiliary Historian </a:t>
            </a:r>
            <a:endParaRPr lang="en-US" sz="4000" b="1" dirty="0">
              <a:ln w="6600">
                <a:solidFill>
                  <a:schemeClr val="tx1"/>
                </a:solidFill>
                <a:prstDash val="solid"/>
              </a:ln>
              <a:solidFill>
                <a:schemeClr val="accent2">
                  <a:lumMod val="60000"/>
                  <a:lumOff val="40000"/>
                </a:schemeClr>
              </a:solidFill>
              <a:effectLst>
                <a:outerShdw dist="38100" dir="2700000" algn="tl" rotWithShape="0">
                  <a:schemeClr val="accent2"/>
                </a:outerShdw>
              </a:effectLst>
            </a:endParaRPr>
          </a:p>
          <a:p>
            <a:endParaRPr lang="en-US" b="1" dirty="0">
              <a:ln w="6600">
                <a:solidFill>
                  <a:schemeClr val="accent2"/>
                </a:solidFill>
                <a:prstDash val="solid"/>
              </a:ln>
              <a:solidFill>
                <a:srgbClr val="FFFFFF"/>
              </a:solidFill>
              <a:effectLst>
                <a:outerShdw dist="38100" dir="2700000" algn="tl" rotWithShape="0">
                  <a:schemeClr val="accent2"/>
                </a:outerShdw>
              </a:effectLst>
            </a:endParaRPr>
          </a:p>
          <a:p>
            <a:endParaRPr lang="en-US" b="1" dirty="0">
              <a:ln w="6600">
                <a:solidFill>
                  <a:schemeClr val="accent2"/>
                </a:solidFill>
                <a:prstDash val="solid"/>
              </a:ln>
              <a:solidFill>
                <a:srgbClr val="FFFFFF"/>
              </a:solidFill>
              <a:effectLst>
                <a:outerShdw dist="38100" dir="2700000" algn="tl" rotWithShape="0">
                  <a:schemeClr val="accent2"/>
                </a:outerShdw>
              </a:effectLst>
            </a:endParaRPr>
          </a:p>
          <a:p>
            <a:endParaRPr lang="en-US" b="1" dirty="0">
              <a:ln w="6600">
                <a:solidFill>
                  <a:schemeClr val="accent2"/>
                </a:solidFill>
                <a:prstDash val="solid"/>
              </a:ln>
              <a:solidFill>
                <a:srgbClr val="FFFFFF"/>
              </a:solidFill>
              <a:effectLst>
                <a:outerShdw dist="38100" dir="2700000" algn="tl" rotWithShape="0">
                  <a:schemeClr val="accent2"/>
                </a:outerShdw>
              </a:effectLst>
            </a:endParaRPr>
          </a:p>
          <a:p>
            <a:endParaRPr lang="en-US" b="1" dirty="0">
              <a:ln w="6600">
                <a:solidFill>
                  <a:schemeClr val="accent2"/>
                </a:solidFill>
                <a:prstDash val="solid"/>
              </a:ln>
              <a:solidFill>
                <a:srgbClr val="FFFFFF"/>
              </a:solidFill>
              <a:effectLst>
                <a:outerShdw dist="38100" dir="2700000" algn="tl" rotWithShape="0">
                  <a:schemeClr val="accent2"/>
                </a:outerShdw>
              </a:effectLst>
            </a:endParaRPr>
          </a:p>
          <a:p>
            <a:endParaRPr lang="en-US" b="1" dirty="0">
              <a:ln w="6600">
                <a:solidFill>
                  <a:schemeClr val="accent2"/>
                </a:solidFill>
                <a:prstDash val="solid"/>
              </a:ln>
              <a:solidFill>
                <a:srgbClr val="FFFFFF"/>
              </a:solidFill>
              <a:effectLst>
                <a:outerShdw dist="38100" dir="2700000" algn="tl" rotWithShape="0">
                  <a:schemeClr val="accent2"/>
                </a:outerShdw>
              </a:effectLst>
            </a:endParaRPr>
          </a:p>
          <a:p>
            <a:endParaRPr lang="en-US" b="1" dirty="0">
              <a:ln w="6600">
                <a:solidFill>
                  <a:schemeClr val="accent2"/>
                </a:solidFill>
                <a:prstDash val="solid"/>
              </a:ln>
              <a:solidFill>
                <a:srgbClr val="FFFFFF"/>
              </a:solidFill>
              <a:effectLst>
                <a:outerShdw dist="38100" dir="2700000" algn="tl" rotWithShape="0">
                  <a:schemeClr val="accent2"/>
                </a:outerShdw>
              </a:effectLst>
            </a:endParaRPr>
          </a:p>
          <a:p>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TextBox 5">
            <a:extLst>
              <a:ext uri="{FF2B5EF4-FFF2-40B4-BE49-F238E27FC236}">
                <a16:creationId xmlns:a16="http://schemas.microsoft.com/office/drawing/2014/main" xmlns="" id="{5CA8C908-776B-16B0-1D46-F04C568CDECD}"/>
              </a:ext>
            </a:extLst>
          </p:cNvPr>
          <p:cNvSpPr txBox="1"/>
          <p:nvPr/>
        </p:nvSpPr>
        <p:spPr>
          <a:xfrm>
            <a:off x="8763000" y="5537626"/>
            <a:ext cx="2438400" cy="830997"/>
          </a:xfrm>
          <a:prstGeom prst="rect">
            <a:avLst/>
          </a:prstGeom>
          <a:noFill/>
        </p:spPr>
        <p:txBody>
          <a:bodyPr wrap="square">
            <a:spAutoFit/>
          </a:bodyPr>
          <a:lstStyle/>
          <a:p>
            <a:pPr algn="r"/>
            <a:r>
              <a:rPr lang="en-US" sz="1600" b="1" dirty="0"/>
              <a:t>Presented by Kathy Ingall</a:t>
            </a:r>
          </a:p>
          <a:p>
            <a:pPr algn="r"/>
            <a:r>
              <a:rPr lang="en-US" sz="1600" b="1" dirty="0"/>
              <a:t>Department of Florida</a:t>
            </a:r>
          </a:p>
          <a:p>
            <a:pPr algn="r"/>
            <a:r>
              <a:rPr lang="en-US" sz="1600" b="1" dirty="0"/>
              <a:t>February 2026</a:t>
            </a:r>
          </a:p>
        </p:txBody>
      </p:sp>
    </p:spTree>
    <p:extLst>
      <p:ext uri="{BB962C8B-B14F-4D97-AF65-F5344CB8AC3E}">
        <p14:creationId xmlns:p14="http://schemas.microsoft.com/office/powerpoint/2010/main" val="356287400"/>
      </p:ext>
    </p:extLst>
  </p:cSld>
  <p:clrMapOvr>
    <a:masterClrMapping/>
  </p:clrMapOvr>
  <mc:AlternateContent xmlns:mc="http://schemas.openxmlformats.org/markup-compatibility/2006" xmlns:p14="http://schemas.microsoft.com/office/powerpoint/2010/main">
    <mc:Choice Requires="p14">
      <p:transition spd="slow" p14:dur="5000" advClick="0" advTm="8000">
        <p:fade/>
        <p:sndAc>
          <p:endSnd/>
        </p:sndAc>
      </p:transition>
    </mc:Choice>
    <mc:Fallback xmlns="">
      <p:transition spd="slow" advClick="0" advTm="8000">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chemeClr val="accent2">
                <a:lumMod val="40000"/>
                <a:lumOff val="60000"/>
              </a:schemeClr>
            </a:gs>
            <a:gs pos="100000">
              <a:schemeClr val="accent1">
                <a:lumMod val="45000"/>
                <a:lumOff val="55000"/>
              </a:schemeClr>
            </a:gs>
            <a:gs pos="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5248662-2409-0518-40B4-431369FDCC3F}"/>
              </a:ext>
            </a:extLst>
          </p:cNvPr>
          <p:cNvSpPr txBox="1"/>
          <p:nvPr/>
        </p:nvSpPr>
        <p:spPr>
          <a:xfrm>
            <a:off x="3429000" y="1905000"/>
            <a:ext cx="6096000" cy="2339102"/>
          </a:xfrm>
          <a:prstGeom prst="rect">
            <a:avLst/>
          </a:prstGeom>
          <a:noFill/>
        </p:spPr>
        <p:txBody>
          <a:bodyPr wrap="square">
            <a:spAutoFit/>
          </a:bodyPr>
          <a:lstStyle/>
          <a:p>
            <a:pPr>
              <a:buNone/>
            </a:pPr>
            <a:r>
              <a:rPr lang="en-US" sz="3200" b="1" dirty="0"/>
              <a:t>Closing Message</a:t>
            </a:r>
          </a:p>
          <a:p>
            <a:pPr>
              <a:buNone/>
            </a:pPr>
            <a:endParaRPr lang="en-US" b="1" dirty="0"/>
          </a:p>
          <a:p>
            <a:pPr>
              <a:buNone/>
            </a:pPr>
            <a:r>
              <a:rPr lang="en-US" sz="2400" dirty="0"/>
              <a:t>"We are the bridge between memory and legacy." Encourage members to contribute photos, stories, and memorabilia to preserve our shared journey.</a:t>
            </a:r>
          </a:p>
        </p:txBody>
      </p:sp>
    </p:spTree>
    <p:extLst>
      <p:ext uri="{BB962C8B-B14F-4D97-AF65-F5344CB8AC3E}">
        <p14:creationId xmlns:p14="http://schemas.microsoft.com/office/powerpoint/2010/main" val="2901588848"/>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accent2">
                <a:lumMod val="88000"/>
                <a:lumOff val="12000"/>
                <a:alpha val="75000"/>
              </a:schemeClr>
            </a:gs>
            <a:gs pos="2000">
              <a:schemeClr val="accent1">
                <a:lumMod val="45000"/>
                <a:lumOff val="55000"/>
                <a:alpha val="0"/>
              </a:schemeClr>
            </a:gs>
            <a:gs pos="71000">
              <a:schemeClr val="accent1">
                <a:lumMod val="45000"/>
                <a:lumOff val="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4" name="Picture 3" descr="A typewriter with a text&#10;&#10;AI-generated content may be incorrect.">
            <a:extLst>
              <a:ext uri="{FF2B5EF4-FFF2-40B4-BE49-F238E27FC236}">
                <a16:creationId xmlns:a16="http://schemas.microsoft.com/office/drawing/2014/main" xmlns="" id="{8BD2F0F9-E14F-DE80-D757-8356945652F7}"/>
              </a:ext>
            </a:extLst>
          </p:cNvPr>
          <p:cNvPicPr>
            <a:picLocks noChangeAspect="1"/>
          </p:cNvPicPr>
          <p:nvPr/>
        </p:nvPicPr>
        <p:blipFill>
          <a:blip r:embed="rId2"/>
          <a:stretch>
            <a:fillRect/>
          </a:stretch>
        </p:blipFill>
        <p:spPr>
          <a:xfrm>
            <a:off x="685800" y="533400"/>
            <a:ext cx="10515600" cy="5508171"/>
          </a:xfrm>
          <a:prstGeom prst="rect">
            <a:avLst/>
          </a:prstGeom>
        </p:spPr>
      </p:pic>
    </p:spTree>
    <p:extLst>
      <p:ext uri="{BB962C8B-B14F-4D97-AF65-F5344CB8AC3E}">
        <p14:creationId xmlns:p14="http://schemas.microsoft.com/office/powerpoint/2010/main" val="2582677357"/>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2">
                <a:lumMod val="40000"/>
                <a:lumOff val="60000"/>
              </a:schemeClr>
            </a:gs>
            <a:gs pos="100000">
              <a:schemeClr val="accent1">
                <a:lumMod val="45000"/>
                <a:lumOff val="55000"/>
              </a:schemeClr>
            </a:gs>
            <a:gs pos="0">
              <a:schemeClr val="accent4">
                <a:lumMod val="20000"/>
                <a:lumOff val="80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C73084B-DB44-6141-8A0A-6F27564D24C9}"/>
              </a:ext>
            </a:extLst>
          </p:cNvPr>
          <p:cNvSpPr txBox="1"/>
          <p:nvPr/>
        </p:nvSpPr>
        <p:spPr>
          <a:xfrm>
            <a:off x="1981200" y="1447800"/>
            <a:ext cx="9220200" cy="646331"/>
          </a:xfrm>
          <a:prstGeom prst="rect">
            <a:avLst/>
          </a:prstGeom>
          <a:noFill/>
        </p:spPr>
        <p:txBody>
          <a:bodyPr wrap="square">
            <a:spAutoFit/>
          </a:bodyPr>
          <a:lstStyle/>
          <a:p>
            <a:pPr>
              <a:buNone/>
            </a:pPr>
            <a:r>
              <a:rPr lang="en-US" dirty="0"/>
              <a:t/>
            </a:r>
            <a:br>
              <a:rPr lang="en-US" dirty="0"/>
            </a:br>
            <a:endParaRPr lang="en-US" dirty="0"/>
          </a:p>
        </p:txBody>
      </p:sp>
      <p:pic>
        <p:nvPicPr>
          <p:cNvPr id="2" name="Picture 1">
            <a:extLst>
              <a:ext uri="{FF2B5EF4-FFF2-40B4-BE49-F238E27FC236}">
                <a16:creationId xmlns:a16="http://schemas.microsoft.com/office/drawing/2014/main" xmlns="" id="{C9680A53-CC07-228D-B3F9-9FCB901BA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457200"/>
            <a:ext cx="4038600" cy="6057900"/>
          </a:xfrm>
          <a:prstGeom prst="rect">
            <a:avLst/>
          </a:prstGeom>
        </p:spPr>
      </p:pic>
    </p:spTree>
    <p:extLst>
      <p:ext uri="{BB962C8B-B14F-4D97-AF65-F5344CB8AC3E}">
        <p14:creationId xmlns:p14="http://schemas.microsoft.com/office/powerpoint/2010/main" val="2279832869"/>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
              <a:schemeClr val="accent2">
                <a:alpha val="61000"/>
                <a:lumMod val="68000"/>
                <a:lumOff val="32000"/>
              </a:schemeClr>
            </a:gs>
            <a:gs pos="31000">
              <a:schemeClr val="accent1">
                <a:alpha val="97000"/>
                <a:lumMod val="28000"/>
                <a:lumOff val="72000"/>
              </a:schemeClr>
            </a:gs>
            <a:gs pos="53000">
              <a:schemeClr val="accent1">
                <a:lumMod val="45000"/>
                <a:lumOff val="55000"/>
              </a:schemeClr>
            </a:gs>
            <a:gs pos="100000">
              <a:schemeClr val="accent1">
                <a:lumMod val="30000"/>
                <a:lumOff val="70000"/>
              </a:schemeClr>
            </a:gs>
          </a:gsLst>
          <a:lin ang="6000000" scaled="0"/>
          <a:tileRect/>
        </a:gradFill>
        <a:effectLst/>
      </p:bgPr>
    </p:bg>
    <p:spTree>
      <p:nvGrpSpPr>
        <p:cNvPr id="1" name=""/>
        <p:cNvGrpSpPr/>
        <p:nvPr/>
      </p:nvGrpSpPr>
      <p:grpSpPr>
        <a:xfrm>
          <a:off x="0" y="0"/>
          <a:ext cx="0" cy="0"/>
          <a:chOff x="0" y="0"/>
          <a:chExt cx="0" cy="0"/>
        </a:xfrm>
      </p:grpSpPr>
      <p:pic>
        <p:nvPicPr>
          <p:cNvPr id="4" name="Content Placeholder 3" descr="A typewriter with a piece of paper&#10;&#10;AI-generated content may be incorrect.">
            <a:extLst>
              <a:ext uri="{FF2B5EF4-FFF2-40B4-BE49-F238E27FC236}">
                <a16:creationId xmlns:a16="http://schemas.microsoft.com/office/drawing/2014/main" xmlns="" id="{D57BC822-A3D9-30EC-B0B8-C8E0010937A8}"/>
              </a:ext>
            </a:extLst>
          </p:cNvPr>
          <p:cNvPicPr>
            <a:picLocks noGrp="1" noChangeAspect="1"/>
          </p:cNvPicPr>
          <p:nvPr>
            <p:ph idx="1"/>
          </p:nvPr>
        </p:nvPicPr>
        <p:blipFill>
          <a:blip r:embed="rId2"/>
          <a:srcRect r="-2" b="3068"/>
          <a:stretch>
            <a:fillRect/>
          </a:stretch>
        </p:blipFill>
        <p:spPr>
          <a:xfrm>
            <a:off x="1447801" y="914400"/>
            <a:ext cx="9221592" cy="510540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contourW="44450"/>
        </p:spPr>
      </p:pic>
    </p:spTree>
    <p:extLst>
      <p:ext uri="{BB962C8B-B14F-4D97-AF65-F5344CB8AC3E}">
        <p14:creationId xmlns:p14="http://schemas.microsoft.com/office/powerpoint/2010/main" val="2025126500"/>
      </p:ext>
    </p:extLst>
  </p:cSld>
  <p:clrMapOvr>
    <a:masterClrMapping/>
  </p:clrMapOvr>
  <mc:AlternateContent xmlns:mc="http://schemas.openxmlformats.org/markup-compatibility/2006" xmlns:p14="http://schemas.microsoft.com/office/powerpoint/2010/main">
    <mc:Choice Requires="p14">
      <p:transition spd="slow" p14:dur="4000" advClick="0" advTm="6000">
        <p:fade/>
        <p:sndAc>
          <p:endSnd/>
        </p:sndAc>
      </p:transition>
    </mc:Choice>
    <mc:Fallback xmlns="">
      <p:transition spd="slow" advClick="0" advTm="6000">
        <p:fade/>
        <p:sndAc>
          <p:end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2">
                <a:lumMod val="40000"/>
                <a:lumOff val="60000"/>
              </a:schemeClr>
            </a:gs>
            <a:gs pos="74000">
              <a:schemeClr val="accent1">
                <a:lumMod val="45000"/>
                <a:lumOff val="55000"/>
              </a:schemeClr>
            </a:gs>
            <a:gs pos="83000">
              <a:schemeClr val="accent1">
                <a:lumMod val="45000"/>
                <a:lumOff val="55000"/>
                <a:alpha val="30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1C7B1FF-8BAB-7F72-9591-AC13DD5B5299}"/>
              </a:ext>
            </a:extLst>
          </p:cNvPr>
          <p:cNvSpPr txBox="1"/>
          <p:nvPr/>
        </p:nvSpPr>
        <p:spPr>
          <a:xfrm>
            <a:off x="762000" y="457200"/>
            <a:ext cx="6400800" cy="769441"/>
          </a:xfrm>
          <a:prstGeom prst="rect">
            <a:avLst/>
          </a:prstGeom>
          <a:noFill/>
          <a:ln>
            <a:noFill/>
          </a:ln>
        </p:spPr>
        <p:txBody>
          <a:bodyPr wrap="square">
            <a:spAutoFit/>
          </a:bodyPr>
          <a:lstStyle/>
          <a:p>
            <a:pPr>
              <a:buNone/>
            </a:pPr>
            <a:r>
              <a:rPr lang="en-US" sz="4400" b="1" dirty="0"/>
              <a:t>What Is a Historian?</a:t>
            </a:r>
          </a:p>
        </p:txBody>
      </p:sp>
      <p:sp>
        <p:nvSpPr>
          <p:cNvPr id="7" name="TextBox 6">
            <a:extLst>
              <a:ext uri="{FF2B5EF4-FFF2-40B4-BE49-F238E27FC236}">
                <a16:creationId xmlns:a16="http://schemas.microsoft.com/office/drawing/2014/main" xmlns="" id="{C97517C6-3AA0-3674-1A00-8152EB203D4D}"/>
              </a:ext>
            </a:extLst>
          </p:cNvPr>
          <p:cNvSpPr txBox="1"/>
          <p:nvPr/>
        </p:nvSpPr>
        <p:spPr>
          <a:xfrm>
            <a:off x="1143000" y="1447800"/>
            <a:ext cx="9372600" cy="1015663"/>
          </a:xfrm>
          <a:prstGeom prst="rect">
            <a:avLst/>
          </a:prstGeom>
          <a:noFill/>
        </p:spPr>
        <p:txBody>
          <a:bodyPr wrap="square">
            <a:spAutoFit/>
          </a:bodyPr>
          <a:lstStyle/>
          <a:p>
            <a:pPr>
              <a:buNone/>
            </a:pPr>
            <a:r>
              <a:rPr lang="en-US" sz="3200" b="1" dirty="0"/>
              <a:t>Memory</a:t>
            </a:r>
            <a:r>
              <a:rPr lang="en-US" sz="2800" b="1" dirty="0"/>
              <a:t> </a:t>
            </a:r>
            <a:r>
              <a:rPr lang="en-US" sz="3200" b="1" dirty="0"/>
              <a:t>Keeper</a:t>
            </a:r>
            <a:r>
              <a:rPr lang="en-US" sz="2800" b="1" dirty="0"/>
              <a:t>: </a:t>
            </a:r>
            <a:r>
              <a:rPr lang="en-US" sz="2800" dirty="0"/>
              <a:t>Collecting and documenting the “Who, What, Where, When, and Why” of events</a:t>
            </a:r>
            <a:endParaRPr lang="en-US" sz="2400" dirty="0"/>
          </a:p>
        </p:txBody>
      </p:sp>
      <p:sp>
        <p:nvSpPr>
          <p:cNvPr id="9" name="TextBox 8">
            <a:extLst>
              <a:ext uri="{FF2B5EF4-FFF2-40B4-BE49-F238E27FC236}">
                <a16:creationId xmlns:a16="http://schemas.microsoft.com/office/drawing/2014/main" xmlns="" id="{CC20BCA1-7F27-2EF8-4AFD-5A1F98A1D2A3}"/>
              </a:ext>
            </a:extLst>
          </p:cNvPr>
          <p:cNvSpPr txBox="1"/>
          <p:nvPr/>
        </p:nvSpPr>
        <p:spPr>
          <a:xfrm>
            <a:off x="1143000" y="2590800"/>
            <a:ext cx="9677400" cy="1015663"/>
          </a:xfrm>
          <a:prstGeom prst="rect">
            <a:avLst/>
          </a:prstGeom>
          <a:noFill/>
        </p:spPr>
        <p:txBody>
          <a:bodyPr wrap="square">
            <a:spAutoFit/>
          </a:bodyPr>
          <a:lstStyle/>
          <a:p>
            <a:pPr>
              <a:buNone/>
            </a:pPr>
            <a:r>
              <a:rPr lang="en-US" sz="3200" b="1" dirty="0"/>
              <a:t>Storyteller</a:t>
            </a:r>
            <a:r>
              <a:rPr lang="en-US" sz="2800" b="1" dirty="0"/>
              <a:t>: </a:t>
            </a:r>
            <a:r>
              <a:rPr lang="en-US" sz="2800" dirty="0"/>
              <a:t>Captures the heart of service through photos, memorabilia, and digital media</a:t>
            </a:r>
          </a:p>
        </p:txBody>
      </p:sp>
      <p:sp>
        <p:nvSpPr>
          <p:cNvPr id="11" name="TextBox 10">
            <a:extLst>
              <a:ext uri="{FF2B5EF4-FFF2-40B4-BE49-F238E27FC236}">
                <a16:creationId xmlns:a16="http://schemas.microsoft.com/office/drawing/2014/main" xmlns="" id="{A91BC9EC-40B4-5040-87D2-41BA64711DDB}"/>
              </a:ext>
            </a:extLst>
          </p:cNvPr>
          <p:cNvSpPr txBox="1"/>
          <p:nvPr/>
        </p:nvSpPr>
        <p:spPr>
          <a:xfrm>
            <a:off x="1066800" y="3657600"/>
            <a:ext cx="9296400" cy="1446550"/>
          </a:xfrm>
          <a:prstGeom prst="rect">
            <a:avLst/>
          </a:prstGeom>
          <a:noFill/>
        </p:spPr>
        <p:txBody>
          <a:bodyPr wrap="square">
            <a:spAutoFit/>
          </a:bodyPr>
          <a:lstStyle/>
          <a:p>
            <a:pPr>
              <a:buNone/>
            </a:pPr>
            <a:r>
              <a:rPr lang="en-US" sz="3200" b="1" dirty="0"/>
              <a:t>Media</a:t>
            </a:r>
            <a:r>
              <a:rPr lang="en-US" sz="2800" b="1" dirty="0"/>
              <a:t> </a:t>
            </a:r>
            <a:r>
              <a:rPr lang="en-US" sz="3200" b="1" dirty="0"/>
              <a:t>Advocate: </a:t>
            </a:r>
            <a:r>
              <a:rPr lang="en-US" sz="2800" dirty="0"/>
              <a:t>Promote National Programs</a:t>
            </a:r>
            <a:r>
              <a:rPr lang="en-US" sz="3200" b="1" dirty="0"/>
              <a:t>, </a:t>
            </a:r>
            <a:r>
              <a:rPr lang="en-US" sz="2800" dirty="0"/>
              <a:t>share updates via newsletters, social media (including reels) news clips and the press </a:t>
            </a:r>
          </a:p>
        </p:txBody>
      </p:sp>
      <p:sp>
        <p:nvSpPr>
          <p:cNvPr id="13" name="TextBox 12">
            <a:extLst>
              <a:ext uri="{FF2B5EF4-FFF2-40B4-BE49-F238E27FC236}">
                <a16:creationId xmlns:a16="http://schemas.microsoft.com/office/drawing/2014/main" xmlns="" id="{EF7423FD-B7AC-967F-1DB7-BDDB26ED0063}"/>
              </a:ext>
            </a:extLst>
          </p:cNvPr>
          <p:cNvSpPr txBox="1"/>
          <p:nvPr/>
        </p:nvSpPr>
        <p:spPr>
          <a:xfrm>
            <a:off x="990600" y="5105400"/>
            <a:ext cx="8229600" cy="1446550"/>
          </a:xfrm>
          <a:prstGeom prst="rect">
            <a:avLst/>
          </a:prstGeom>
          <a:noFill/>
        </p:spPr>
        <p:txBody>
          <a:bodyPr wrap="square">
            <a:spAutoFit/>
          </a:bodyPr>
          <a:lstStyle/>
          <a:p>
            <a:r>
              <a:rPr lang="en-US" sz="3200" b="1" dirty="0"/>
              <a:t>Archivist: </a:t>
            </a:r>
            <a:r>
              <a:rPr lang="en-US" sz="3200" dirty="0"/>
              <a:t>Maintains</a:t>
            </a:r>
            <a:r>
              <a:rPr lang="en-US" sz="2800" dirty="0"/>
              <a:t> scrapbooks, digital frames, and historical records to spread awareness of Auxiliary work</a:t>
            </a:r>
          </a:p>
        </p:txBody>
      </p:sp>
      <p:pic>
        <p:nvPicPr>
          <p:cNvPr id="2" name="Content Placeholder 7">
            <a:extLst>
              <a:ext uri="{FF2B5EF4-FFF2-40B4-BE49-F238E27FC236}">
                <a16:creationId xmlns:a16="http://schemas.microsoft.com/office/drawing/2014/main" xmlns="" id="{AD2DCB41-0309-BC4B-44CD-E93BB0B5CF77}"/>
              </a:ext>
            </a:extLst>
          </p:cNvPr>
          <p:cNvPicPr>
            <a:picLocks noChangeAspect="1"/>
          </p:cNvPicPr>
          <p:nvPr/>
        </p:nvPicPr>
        <p:blipFill>
          <a:blip r:embed="rId4"/>
          <a:stretch>
            <a:fillRect/>
          </a:stretch>
        </p:blipFill>
        <p:spPr>
          <a:xfrm rot="752605">
            <a:off x="9952710" y="3670890"/>
            <a:ext cx="1826532" cy="2736066"/>
          </a:xfrm>
          <a:prstGeom prst="rect">
            <a:avLst/>
          </a:prstGeom>
        </p:spPr>
      </p:pic>
    </p:spTree>
    <p:extLst>
      <p:ext uri="{BB962C8B-B14F-4D97-AF65-F5344CB8AC3E}">
        <p14:creationId xmlns:p14="http://schemas.microsoft.com/office/powerpoint/2010/main" val="27447140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250" advClick="0" advTm="15000">
        <p:fade/>
        <p:sndAc>
          <p:endSnd/>
        </p:sndAc>
      </p:transition>
    </mc:Choice>
    <mc:Fallback xmlns="">
      <p:transition spd="slow" advClick="0" advTm="15000">
        <p:fade/>
        <p:sndAc>
          <p:end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E7271-43BF-3516-0E10-47CA50B2D848}"/>
              </a:ext>
            </a:extLst>
          </p:cNvPr>
          <p:cNvSpPr>
            <a:spLocks noGrp="1"/>
          </p:cNvSpPr>
          <p:nvPr>
            <p:ph type="title"/>
          </p:nvPr>
        </p:nvSpPr>
        <p:spPr/>
        <p:txBody>
          <a:bodyPr/>
          <a:lstStyle/>
          <a:p>
            <a:r>
              <a:rPr lang="en-US" b="1" dirty="0"/>
              <a:t>Who is a Historian ?</a:t>
            </a:r>
          </a:p>
        </p:txBody>
      </p:sp>
      <p:sp>
        <p:nvSpPr>
          <p:cNvPr id="3" name="Text Placeholder 2">
            <a:extLst>
              <a:ext uri="{FF2B5EF4-FFF2-40B4-BE49-F238E27FC236}">
                <a16:creationId xmlns:a16="http://schemas.microsoft.com/office/drawing/2014/main" xmlns="" id="{07C3AFC0-DF95-D4F5-E5F8-E32E0F407E94}"/>
              </a:ext>
            </a:extLst>
          </p:cNvPr>
          <p:cNvSpPr>
            <a:spLocks noGrp="1"/>
          </p:cNvSpPr>
          <p:nvPr>
            <p:ph type="body" idx="1"/>
          </p:nvPr>
        </p:nvSpPr>
        <p:spPr>
          <a:xfrm>
            <a:off x="762001" y="1676400"/>
            <a:ext cx="2667000" cy="671512"/>
          </a:xfrm>
        </p:spPr>
        <p:txBody>
          <a:bodyPr>
            <a:normAutofit lnSpcReduction="10000"/>
          </a:bodyPr>
          <a:lstStyle/>
          <a:p>
            <a:r>
              <a:rPr lang="en-US" sz="4400" dirty="0">
                <a:solidFill>
                  <a:srgbClr val="FF0000"/>
                </a:solidFill>
              </a:rPr>
              <a:t>Everyone</a:t>
            </a:r>
          </a:p>
        </p:txBody>
      </p:sp>
      <p:sp>
        <p:nvSpPr>
          <p:cNvPr id="5" name="Text Placeholder 4">
            <a:extLst>
              <a:ext uri="{FF2B5EF4-FFF2-40B4-BE49-F238E27FC236}">
                <a16:creationId xmlns:a16="http://schemas.microsoft.com/office/drawing/2014/main" xmlns="" id="{5326E95D-37F5-3E78-DDE2-728542ED8307}"/>
              </a:ext>
            </a:extLst>
          </p:cNvPr>
          <p:cNvSpPr>
            <a:spLocks noGrp="1"/>
          </p:cNvSpPr>
          <p:nvPr>
            <p:ph type="body" sz="quarter" idx="3"/>
          </p:nvPr>
        </p:nvSpPr>
        <p:spPr>
          <a:xfrm>
            <a:off x="609600" y="2514600"/>
            <a:ext cx="5183188" cy="3581400"/>
          </a:xfrm>
        </p:spPr>
        <p:txBody>
          <a:bodyPr>
            <a:normAutofit/>
          </a:bodyPr>
          <a:lstStyle/>
          <a:p>
            <a:r>
              <a:rPr lang="en-US" b="0" dirty="0"/>
              <a:t>Do you capture moments through photos, notes, cards, or event posters/banners? </a:t>
            </a:r>
          </a:p>
          <a:p>
            <a:endParaRPr lang="en-US" sz="300" b="0" dirty="0"/>
          </a:p>
          <a:p>
            <a:r>
              <a:rPr lang="en-US" b="0" dirty="0"/>
              <a:t>By doing so, you are documenting a history of events. Have you considered sharing your findings with your Historian? Since they cannot be present at every occasion, you might have recorded something that could be valuable for all members to see or learn about.</a:t>
            </a:r>
          </a:p>
        </p:txBody>
      </p:sp>
      <p:pic>
        <p:nvPicPr>
          <p:cNvPr id="7" name="Content Placeholder 6">
            <a:extLst>
              <a:ext uri="{FF2B5EF4-FFF2-40B4-BE49-F238E27FC236}">
                <a16:creationId xmlns:a16="http://schemas.microsoft.com/office/drawing/2014/main" xmlns="" id="{7D6F9F17-4EBA-38F4-9F33-5ADD4A0433B6}"/>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248400" y="1752600"/>
            <a:ext cx="5183188" cy="4038600"/>
          </a:xfrm>
        </p:spPr>
      </p:pic>
      <p:sp>
        <p:nvSpPr>
          <p:cNvPr id="19" name="Rectangle 1">
            <a:extLst>
              <a:ext uri="{FF2B5EF4-FFF2-40B4-BE49-F238E27FC236}">
                <a16:creationId xmlns:a16="http://schemas.microsoft.com/office/drawing/2014/main" xmlns="" id="{154996E5-5126-9461-64BB-375462E1AF4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489603134"/>
      </p:ext>
    </p:extLst>
  </p:cSld>
  <p:clrMapOvr>
    <a:masterClrMapping/>
  </p:clrMapOvr>
  <mc:AlternateContent xmlns:mc="http://schemas.openxmlformats.org/markup-compatibility/2006" xmlns:p14="http://schemas.microsoft.com/office/powerpoint/2010/main">
    <mc:Choice Requires="p14">
      <p:transition spd="slow" p14:dur="5000" advClick="0" advTm="7000">
        <p14:reveal/>
        <p:sndAc>
          <p:endSnd/>
        </p:sndAc>
      </p:transition>
    </mc:Choice>
    <mc:Fallback xmlns="">
      <p:transition spd="slow" advClick="0" advTm="7000">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4500"/>
                                  </p:stCondLst>
                                  <p:iterate type="wd">
                                    <p:tmAbs val="10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accent1">
                <a:lumMod val="20000"/>
                <a:lumOff val="80000"/>
              </a:schemeClr>
            </a:gs>
            <a:gs pos="73000">
              <a:schemeClr val="accent1">
                <a:lumMod val="45000"/>
                <a:lumOff val="55000"/>
              </a:schemeClr>
            </a:gs>
            <a:gs pos="90000">
              <a:schemeClr val="accent1">
                <a:lumMod val="45000"/>
                <a:lumOff val="55000"/>
              </a:schemeClr>
            </a:gs>
            <a:gs pos="49000">
              <a:schemeClr val="accent2">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8A8A8E2-2033-F692-31D2-A4DBD639B9B9}"/>
              </a:ext>
            </a:extLst>
          </p:cNvPr>
          <p:cNvSpPr txBox="1"/>
          <p:nvPr/>
        </p:nvSpPr>
        <p:spPr>
          <a:xfrm>
            <a:off x="4572000" y="990600"/>
            <a:ext cx="6096000" cy="646331"/>
          </a:xfrm>
          <a:prstGeom prst="rect">
            <a:avLst/>
          </a:prstGeom>
          <a:noFill/>
        </p:spPr>
        <p:txBody>
          <a:bodyPr wrap="square">
            <a:spAutoFit/>
          </a:bodyPr>
          <a:lstStyle/>
          <a:p>
            <a:pPr>
              <a:buNone/>
            </a:pPr>
            <a:r>
              <a:rPr lang="en-US" sz="3600" b="1" dirty="0"/>
              <a:t>Collaborating for Impact</a:t>
            </a:r>
          </a:p>
        </p:txBody>
      </p:sp>
      <p:sp>
        <p:nvSpPr>
          <p:cNvPr id="5" name="TextBox 4">
            <a:extLst>
              <a:ext uri="{FF2B5EF4-FFF2-40B4-BE49-F238E27FC236}">
                <a16:creationId xmlns:a16="http://schemas.microsoft.com/office/drawing/2014/main" xmlns="" id="{D2E94BBD-D180-3D38-63AB-0F5A32C7727F}"/>
              </a:ext>
            </a:extLst>
          </p:cNvPr>
          <p:cNvSpPr txBox="1"/>
          <p:nvPr/>
        </p:nvSpPr>
        <p:spPr>
          <a:xfrm>
            <a:off x="4648200" y="2133600"/>
            <a:ext cx="6934200" cy="5509200"/>
          </a:xfrm>
          <a:prstGeom prst="rect">
            <a:avLst/>
          </a:prstGeom>
          <a:noFill/>
        </p:spPr>
        <p:txBody>
          <a:bodyPr wrap="square">
            <a:spAutoFit/>
          </a:bodyPr>
          <a:lstStyle/>
          <a:p>
            <a:r>
              <a:rPr lang="en-US" sz="3200" dirty="0"/>
              <a:t>Work with Program Chairmen and Presidents</a:t>
            </a:r>
          </a:p>
          <a:p>
            <a:endParaRPr lang="en-US" sz="3200" dirty="0"/>
          </a:p>
          <a:p>
            <a:r>
              <a:rPr lang="en-US" sz="3200" dirty="0"/>
              <a:t>Coordinate event documentation</a:t>
            </a:r>
          </a:p>
          <a:p>
            <a:endParaRPr lang="en-US" sz="3200" dirty="0"/>
          </a:p>
          <a:p>
            <a:r>
              <a:rPr lang="en-US" sz="3200" dirty="0"/>
              <a:t>Inspire involvement</a:t>
            </a:r>
          </a:p>
          <a:p>
            <a:endParaRPr lang="en-US" sz="3200" dirty="0"/>
          </a:p>
          <a:p>
            <a:r>
              <a:rPr lang="en-US" sz="3200" dirty="0"/>
              <a:t>Submit year-end reports</a:t>
            </a:r>
          </a:p>
          <a:p>
            <a:endParaRPr lang="en-US" sz="3200" dirty="0"/>
          </a:p>
          <a:p>
            <a:r>
              <a:rPr lang="en-US" sz="3200" dirty="0"/>
              <a:t/>
            </a:r>
            <a:br>
              <a:rPr lang="en-US" sz="3200" dirty="0"/>
            </a:br>
            <a:endParaRPr lang="en-US" sz="3200" dirty="0"/>
          </a:p>
        </p:txBody>
      </p:sp>
      <p:pic>
        <p:nvPicPr>
          <p:cNvPr id="7" name="Picture 6">
            <a:extLst>
              <a:ext uri="{FF2B5EF4-FFF2-40B4-BE49-F238E27FC236}">
                <a16:creationId xmlns:a16="http://schemas.microsoft.com/office/drawing/2014/main" xmlns="" id="{0CEF9C5C-A4CA-8E38-0C70-0EF16F0A3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762000"/>
            <a:ext cx="3403600" cy="5105400"/>
          </a:xfrm>
          <a:prstGeom prst="rect">
            <a:avLst/>
          </a:prstGeom>
        </p:spPr>
      </p:pic>
    </p:spTree>
    <p:extLst>
      <p:ext uri="{BB962C8B-B14F-4D97-AF65-F5344CB8AC3E}">
        <p14:creationId xmlns:p14="http://schemas.microsoft.com/office/powerpoint/2010/main" val="4232198235"/>
      </p:ext>
    </p:extLst>
  </p:cSld>
  <p:clrMapOvr>
    <a:masterClrMapping/>
  </p:clrMapOvr>
  <mc:AlternateContent xmlns:mc="http://schemas.openxmlformats.org/markup-compatibility/2006" xmlns:p14="http://schemas.microsoft.com/office/powerpoint/2010/main">
    <mc:Choice Requires="p14">
      <p:transition spd="slow" p14:dur="2750" advClick="0" advTm="8000">
        <p14:reveal dir="r"/>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4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8000">
              <a:schemeClr val="accent2">
                <a:lumMod val="40000"/>
                <a:lumOff val="60000"/>
                <a:alpha val="97000"/>
              </a:schemeClr>
            </a:gs>
            <a:gs pos="74000">
              <a:schemeClr val="accent1">
                <a:lumMod val="45000"/>
                <a:lumOff val="55000"/>
              </a:schemeClr>
            </a:gs>
            <a:gs pos="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25F594E-1E08-3FDB-8972-AB97B4E2DAA0}"/>
              </a:ext>
            </a:extLst>
          </p:cNvPr>
          <p:cNvSpPr txBox="1"/>
          <p:nvPr/>
        </p:nvSpPr>
        <p:spPr>
          <a:xfrm>
            <a:off x="2133600" y="533400"/>
            <a:ext cx="6096000" cy="769441"/>
          </a:xfrm>
          <a:prstGeom prst="rect">
            <a:avLst/>
          </a:prstGeom>
          <a:noFill/>
        </p:spPr>
        <p:txBody>
          <a:bodyPr wrap="square">
            <a:spAutoFit/>
          </a:bodyPr>
          <a:lstStyle/>
          <a:p>
            <a:pPr>
              <a:buNone/>
            </a:pPr>
            <a:r>
              <a:rPr lang="en-US" sz="4400" b="1" dirty="0"/>
              <a:t>Why It Matters</a:t>
            </a:r>
          </a:p>
        </p:txBody>
      </p:sp>
      <p:sp>
        <p:nvSpPr>
          <p:cNvPr id="5" name="TextBox 4">
            <a:extLst>
              <a:ext uri="{FF2B5EF4-FFF2-40B4-BE49-F238E27FC236}">
                <a16:creationId xmlns:a16="http://schemas.microsoft.com/office/drawing/2014/main" xmlns="" id="{BB414747-3AFA-D6BE-9FAB-B2200E055B89}"/>
              </a:ext>
            </a:extLst>
          </p:cNvPr>
          <p:cNvSpPr txBox="1"/>
          <p:nvPr/>
        </p:nvSpPr>
        <p:spPr>
          <a:xfrm>
            <a:off x="2362200" y="1828800"/>
            <a:ext cx="7391400" cy="584775"/>
          </a:xfrm>
          <a:prstGeom prst="rect">
            <a:avLst/>
          </a:prstGeom>
          <a:noFill/>
        </p:spPr>
        <p:txBody>
          <a:bodyPr wrap="square">
            <a:spAutoFit/>
          </a:bodyPr>
          <a:lstStyle/>
          <a:p>
            <a:pPr>
              <a:buNone/>
            </a:pPr>
            <a:r>
              <a:rPr lang="en-US" sz="3200" b="1" dirty="0"/>
              <a:t>Honors veterans and their families</a:t>
            </a:r>
          </a:p>
        </p:txBody>
      </p:sp>
      <p:sp>
        <p:nvSpPr>
          <p:cNvPr id="4" name="TextBox 3">
            <a:extLst>
              <a:ext uri="{FF2B5EF4-FFF2-40B4-BE49-F238E27FC236}">
                <a16:creationId xmlns:a16="http://schemas.microsoft.com/office/drawing/2014/main" xmlns="" id="{5E9A7F7C-1EAB-F83F-745A-7C3D5C90F2DE}"/>
              </a:ext>
            </a:extLst>
          </p:cNvPr>
          <p:cNvSpPr txBox="1"/>
          <p:nvPr/>
        </p:nvSpPr>
        <p:spPr>
          <a:xfrm>
            <a:off x="2362200" y="4343400"/>
            <a:ext cx="8305800" cy="1569660"/>
          </a:xfrm>
          <a:prstGeom prst="rect">
            <a:avLst/>
          </a:prstGeom>
          <a:noFill/>
        </p:spPr>
        <p:txBody>
          <a:bodyPr wrap="square">
            <a:spAutoFit/>
          </a:bodyPr>
          <a:lstStyle/>
          <a:p>
            <a:r>
              <a:rPr lang="en-US" sz="3200" dirty="0"/>
              <a:t>Celebrates achievements and milestones</a:t>
            </a:r>
          </a:p>
          <a:p>
            <a:pPr>
              <a:buNone/>
            </a:pPr>
            <a:r>
              <a:rPr lang="en-US" sz="3200" dirty="0"/>
              <a:t/>
            </a:r>
            <a:br>
              <a:rPr lang="en-US" sz="3200" dirty="0"/>
            </a:br>
            <a:r>
              <a:rPr lang="en-US" sz="3200" b="1" dirty="0"/>
              <a:t>Encourage community involvement </a:t>
            </a:r>
          </a:p>
        </p:txBody>
      </p:sp>
      <p:sp>
        <p:nvSpPr>
          <p:cNvPr id="6" name="TextBox 5">
            <a:extLst>
              <a:ext uri="{FF2B5EF4-FFF2-40B4-BE49-F238E27FC236}">
                <a16:creationId xmlns:a16="http://schemas.microsoft.com/office/drawing/2014/main" xmlns="" id="{61DFCD2B-D7FF-5806-DC27-095A1E913A8B}"/>
              </a:ext>
            </a:extLst>
          </p:cNvPr>
          <p:cNvSpPr txBox="1"/>
          <p:nvPr/>
        </p:nvSpPr>
        <p:spPr>
          <a:xfrm>
            <a:off x="2362200" y="3429000"/>
            <a:ext cx="8229600" cy="584775"/>
          </a:xfrm>
          <a:prstGeom prst="rect">
            <a:avLst/>
          </a:prstGeom>
          <a:noFill/>
        </p:spPr>
        <p:txBody>
          <a:bodyPr wrap="square">
            <a:spAutoFit/>
          </a:bodyPr>
          <a:lstStyle/>
          <a:p>
            <a:pPr>
              <a:buNone/>
            </a:pPr>
            <a:r>
              <a:rPr lang="en-US" sz="3200" b="1" dirty="0"/>
              <a:t>Promotes awareness of Auxiliary programs</a:t>
            </a:r>
          </a:p>
        </p:txBody>
      </p:sp>
      <p:sp>
        <p:nvSpPr>
          <p:cNvPr id="10" name="TextBox 9">
            <a:extLst>
              <a:ext uri="{FF2B5EF4-FFF2-40B4-BE49-F238E27FC236}">
                <a16:creationId xmlns:a16="http://schemas.microsoft.com/office/drawing/2014/main" xmlns="" id="{C37BEEA1-1115-C421-AA19-028D3A83BCA3}"/>
              </a:ext>
            </a:extLst>
          </p:cNvPr>
          <p:cNvSpPr txBox="1"/>
          <p:nvPr/>
        </p:nvSpPr>
        <p:spPr>
          <a:xfrm>
            <a:off x="2362200" y="2590800"/>
            <a:ext cx="8458200" cy="584775"/>
          </a:xfrm>
          <a:prstGeom prst="rect">
            <a:avLst/>
          </a:prstGeom>
          <a:noFill/>
        </p:spPr>
        <p:txBody>
          <a:bodyPr wrap="square">
            <a:spAutoFit/>
          </a:bodyPr>
          <a:lstStyle/>
          <a:p>
            <a:pPr>
              <a:buNone/>
            </a:pPr>
            <a:r>
              <a:rPr lang="en-US" sz="3200" dirty="0"/>
              <a:t>Preserves traditions for future generations</a:t>
            </a:r>
          </a:p>
        </p:txBody>
      </p:sp>
    </p:spTree>
    <p:extLst>
      <p:ext uri="{BB962C8B-B14F-4D97-AF65-F5344CB8AC3E}">
        <p14:creationId xmlns:p14="http://schemas.microsoft.com/office/powerpoint/2010/main" val="2496795612"/>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rgbClr val="9BD5EF"/>
            </a:gs>
            <a:gs pos="48000">
              <a:schemeClr val="accent1">
                <a:lumMod val="20000"/>
                <a:lumOff val="80000"/>
              </a:schemeClr>
            </a:gs>
            <a:gs pos="73000">
              <a:schemeClr val="accent1">
                <a:lumMod val="45000"/>
                <a:lumOff val="55000"/>
              </a:schemeClr>
            </a:gs>
            <a:gs pos="90000">
              <a:schemeClr val="accent1">
                <a:lumMod val="45000"/>
                <a:lumOff val="55000"/>
              </a:schemeClr>
            </a:gs>
            <a:gs pos="30000">
              <a:schemeClr val="accent2">
                <a:lumMod val="40000"/>
                <a:lumOff val="60000"/>
              </a:schemeClr>
            </a:gs>
          </a:gsLst>
          <a:lin ang="13500000" scaled="1"/>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FA89D92-E14D-75D7-3D5E-D0C4C979A822}"/>
              </a:ext>
            </a:extLst>
          </p:cNvPr>
          <p:cNvSpPr txBox="1"/>
          <p:nvPr/>
        </p:nvSpPr>
        <p:spPr>
          <a:xfrm>
            <a:off x="1066800" y="990600"/>
            <a:ext cx="4876800" cy="3877985"/>
          </a:xfrm>
          <a:prstGeom prst="rect">
            <a:avLst/>
          </a:prstGeom>
          <a:noFill/>
        </p:spPr>
        <p:txBody>
          <a:bodyPr wrap="square">
            <a:spAutoFit/>
          </a:bodyPr>
          <a:lstStyle/>
          <a:p>
            <a:pPr>
              <a:buNone/>
            </a:pPr>
            <a:r>
              <a:rPr lang="en-US" sz="4000" b="1" dirty="0"/>
              <a:t>Creative Ideas</a:t>
            </a:r>
            <a:endParaRPr lang="en-US" b="1" dirty="0"/>
          </a:p>
          <a:p>
            <a:pPr>
              <a:buNone/>
            </a:pPr>
            <a:endParaRPr lang="en-US" sz="1200" b="1" dirty="0"/>
          </a:p>
          <a:p>
            <a:pPr>
              <a:buNone/>
            </a:pPr>
            <a:endParaRPr lang="en-US" sz="1800" dirty="0"/>
          </a:p>
          <a:p>
            <a:pPr marL="285750" indent="-285750">
              <a:buFont typeface="Arial" panose="020B0604020202020204" pitchFamily="34" charset="0"/>
              <a:buChar char="•"/>
            </a:pPr>
            <a:r>
              <a:rPr lang="en-US" sz="2800" dirty="0"/>
              <a:t>Spotlight Veterans stories</a:t>
            </a:r>
          </a:p>
          <a:p>
            <a:pPr>
              <a:buNone/>
            </a:pPr>
            <a:endParaRPr lang="en-US" sz="2400" dirty="0"/>
          </a:p>
          <a:p>
            <a:pPr marL="285750" indent="-285750">
              <a:buFont typeface="Arial" panose="020B0604020202020204" pitchFamily="34" charset="0"/>
              <a:buChar char="•"/>
            </a:pPr>
            <a:r>
              <a:rPr lang="en-US" sz="2800" b="1" dirty="0"/>
              <a:t>Themed scrapbook pages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800" dirty="0"/>
              <a:t>Monthly photo highlights</a:t>
            </a:r>
          </a:p>
          <a:p>
            <a:endParaRPr lang="en-US" sz="2000" dirty="0"/>
          </a:p>
          <a:p>
            <a:pPr marL="285750" indent="-285750">
              <a:buFont typeface="Arial" panose="020B0604020202020204" pitchFamily="34" charset="0"/>
              <a:buChar char="•"/>
            </a:pPr>
            <a:r>
              <a:rPr lang="en-US" sz="2800" b="1" dirty="0"/>
              <a:t>Social media campaigns</a:t>
            </a:r>
          </a:p>
        </p:txBody>
      </p:sp>
      <p:sp>
        <p:nvSpPr>
          <p:cNvPr id="4" name="AutoShape 2">
            <a:extLst>
              <a:ext uri="{FF2B5EF4-FFF2-40B4-BE49-F238E27FC236}">
                <a16:creationId xmlns:a16="http://schemas.microsoft.com/office/drawing/2014/main" xmlns="" id="{F8BCC6EB-6B43-0FB1-1C1B-1F72236C764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xmlns="" id="{931FE115-EEA4-B96F-CD8F-F3DC72243451}"/>
              </a:ext>
            </a:extLst>
          </p:cNvPr>
          <p:cNvPicPr>
            <a:picLocks noChangeAspect="1"/>
          </p:cNvPicPr>
          <p:nvPr/>
        </p:nvPicPr>
        <p:blipFill>
          <a:blip r:embed="rId2"/>
          <a:stretch>
            <a:fillRect/>
          </a:stretch>
        </p:blipFill>
        <p:spPr>
          <a:xfrm>
            <a:off x="6934200" y="304800"/>
            <a:ext cx="4746910" cy="6324600"/>
          </a:xfrm>
          <a:prstGeom prst="rect">
            <a:avLst/>
          </a:prstGeom>
        </p:spPr>
      </p:pic>
    </p:spTree>
    <p:extLst>
      <p:ext uri="{BB962C8B-B14F-4D97-AF65-F5344CB8AC3E}">
        <p14:creationId xmlns:p14="http://schemas.microsoft.com/office/powerpoint/2010/main" val="583979205"/>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chemeClr val="accent2">
                <a:lumMod val="40000"/>
                <a:lumOff val="60000"/>
              </a:schemeClr>
            </a:gs>
            <a:gs pos="83000">
              <a:schemeClr val="accent1">
                <a:lumMod val="45000"/>
                <a:lumOff val="55000"/>
              </a:schemeClr>
            </a:gs>
            <a:gs pos="90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C3D97F3-9C51-3D9D-E6AF-3851CA4BC3EB}"/>
              </a:ext>
            </a:extLst>
          </p:cNvPr>
          <p:cNvSpPr txBox="1"/>
          <p:nvPr/>
        </p:nvSpPr>
        <p:spPr>
          <a:xfrm>
            <a:off x="1981200" y="381000"/>
            <a:ext cx="6096000" cy="707886"/>
          </a:xfrm>
          <a:prstGeom prst="rect">
            <a:avLst/>
          </a:prstGeom>
          <a:noFill/>
        </p:spPr>
        <p:txBody>
          <a:bodyPr wrap="square">
            <a:spAutoFit/>
          </a:bodyPr>
          <a:lstStyle/>
          <a:p>
            <a:pPr>
              <a:buNone/>
            </a:pPr>
            <a:r>
              <a:rPr lang="en-US" sz="4000" b="1" dirty="0"/>
              <a:t>Tools of the Historian</a:t>
            </a:r>
          </a:p>
        </p:txBody>
      </p:sp>
      <p:graphicFrame>
        <p:nvGraphicFramePr>
          <p:cNvPr id="6" name="Table 5">
            <a:extLst>
              <a:ext uri="{FF2B5EF4-FFF2-40B4-BE49-F238E27FC236}">
                <a16:creationId xmlns:a16="http://schemas.microsoft.com/office/drawing/2014/main" xmlns="" id="{5F9CCC80-EE63-4CC6-5B31-6442B08EF6CC}"/>
              </a:ext>
            </a:extLst>
          </p:cNvPr>
          <p:cNvGraphicFramePr>
            <a:graphicFrameLocks noGrp="1"/>
          </p:cNvGraphicFramePr>
          <p:nvPr>
            <p:extLst>
              <p:ext uri="{D42A27DB-BD31-4B8C-83A1-F6EECF244321}">
                <p14:modId xmlns:p14="http://schemas.microsoft.com/office/powerpoint/2010/main" val="2539600039"/>
              </p:ext>
            </p:extLst>
          </p:nvPr>
        </p:nvGraphicFramePr>
        <p:xfrm>
          <a:off x="2209800" y="1371600"/>
          <a:ext cx="8839200" cy="4952998"/>
        </p:xfrm>
        <a:graphic>
          <a:graphicData uri="http://schemas.openxmlformats.org/drawingml/2006/table">
            <a:tbl>
              <a:tblPr>
                <a:tableStyleId>{2D5ABB26-0587-4C30-8999-92F81FD0307C}</a:tableStyleId>
              </a:tblPr>
              <a:tblGrid>
                <a:gridCol w="2215338">
                  <a:extLst>
                    <a:ext uri="{9D8B030D-6E8A-4147-A177-3AD203B41FA5}">
                      <a16:colId xmlns:a16="http://schemas.microsoft.com/office/drawing/2014/main" xmlns="" val="3102602376"/>
                    </a:ext>
                  </a:extLst>
                </a:gridCol>
                <a:gridCol w="6623862">
                  <a:extLst>
                    <a:ext uri="{9D8B030D-6E8A-4147-A177-3AD203B41FA5}">
                      <a16:colId xmlns:a16="http://schemas.microsoft.com/office/drawing/2014/main" xmlns="" val="3839849981"/>
                    </a:ext>
                  </a:extLst>
                </a:gridCol>
              </a:tblGrid>
              <a:tr h="572138">
                <a:tc>
                  <a:txBody>
                    <a:bodyPr/>
                    <a:lstStyle/>
                    <a:p>
                      <a:pPr>
                        <a:buNone/>
                      </a:pPr>
                      <a:r>
                        <a:rPr lang="en-US" sz="2400" b="1" dirty="0"/>
                        <a:t>Tool</a:t>
                      </a:r>
                      <a:endParaRPr lang="en-US" sz="2000" b="1" dirty="0"/>
                    </a:p>
                  </a:txBody>
                  <a:tcPr anchor="ctr"/>
                </a:tc>
                <a:tc>
                  <a:txBody>
                    <a:bodyPr/>
                    <a:lstStyle/>
                    <a:p>
                      <a:pPr>
                        <a:buNone/>
                      </a:pPr>
                      <a:r>
                        <a:rPr lang="en-US" sz="2400" b="1" dirty="0"/>
                        <a:t>Purpose</a:t>
                      </a:r>
                    </a:p>
                  </a:txBody>
                  <a:tcPr anchor="ctr"/>
                </a:tc>
                <a:extLst>
                  <a:ext uri="{0D108BD9-81ED-4DB2-BD59-A6C34878D82A}">
                    <a16:rowId xmlns:a16="http://schemas.microsoft.com/office/drawing/2014/main" xmlns="" val="2705483401"/>
                  </a:ext>
                </a:extLst>
              </a:tr>
              <a:tr h="876172">
                <a:tc>
                  <a:txBody>
                    <a:bodyPr/>
                    <a:lstStyle/>
                    <a:p>
                      <a:pPr>
                        <a:buNone/>
                      </a:pPr>
                      <a:r>
                        <a:rPr lang="en-US" sz="2000" dirty="0">
                          <a:solidFill>
                            <a:sysClr val="windowText" lastClr="000000"/>
                          </a:solidFill>
                        </a:rPr>
                        <a:t>Photographs</a:t>
                      </a:r>
                    </a:p>
                  </a:txBody>
                  <a:tcPr anchor="ctr"/>
                </a:tc>
                <a:tc>
                  <a:txBody>
                    <a:bodyPr/>
                    <a:lstStyle/>
                    <a:p>
                      <a:pPr>
                        <a:buNone/>
                      </a:pPr>
                      <a:r>
                        <a:rPr lang="en-US" sz="2000" dirty="0"/>
                        <a:t>Capture moments of service and camaraderie</a:t>
                      </a:r>
                    </a:p>
                  </a:txBody>
                  <a:tcPr anchor="ctr"/>
                </a:tc>
                <a:extLst>
                  <a:ext uri="{0D108BD9-81ED-4DB2-BD59-A6C34878D82A}">
                    <a16:rowId xmlns:a16="http://schemas.microsoft.com/office/drawing/2014/main" xmlns="" val="1130278356"/>
                  </a:ext>
                </a:extLst>
              </a:tr>
              <a:tr h="876172">
                <a:tc>
                  <a:txBody>
                    <a:bodyPr/>
                    <a:lstStyle/>
                    <a:p>
                      <a:pPr>
                        <a:buNone/>
                      </a:pPr>
                      <a:r>
                        <a:rPr lang="en-US" sz="2000" dirty="0"/>
                        <a:t>Written Reports</a:t>
                      </a:r>
                    </a:p>
                  </a:txBody>
                  <a:tcPr anchor="ctr"/>
                </a:tc>
                <a:tc>
                  <a:txBody>
                    <a:bodyPr/>
                    <a:lstStyle/>
                    <a:p>
                      <a:pPr>
                        <a:buNone/>
                      </a:pPr>
                      <a:r>
                        <a:rPr lang="en-US" sz="2000" dirty="0"/>
                        <a:t>Document events and achievements</a:t>
                      </a:r>
                    </a:p>
                  </a:txBody>
                  <a:tcPr anchor="ctr"/>
                </a:tc>
                <a:extLst>
                  <a:ext uri="{0D108BD9-81ED-4DB2-BD59-A6C34878D82A}">
                    <a16:rowId xmlns:a16="http://schemas.microsoft.com/office/drawing/2014/main" xmlns="" val="1370194033"/>
                  </a:ext>
                </a:extLst>
              </a:tr>
              <a:tr h="876172">
                <a:tc>
                  <a:txBody>
                    <a:bodyPr/>
                    <a:lstStyle/>
                    <a:p>
                      <a:pPr>
                        <a:buNone/>
                      </a:pPr>
                      <a:r>
                        <a:rPr lang="en-US" sz="2000" dirty="0"/>
                        <a:t>Scrapbooks</a:t>
                      </a:r>
                    </a:p>
                  </a:txBody>
                  <a:tcPr anchor="ctr"/>
                </a:tc>
                <a:tc>
                  <a:txBody>
                    <a:bodyPr/>
                    <a:lstStyle/>
                    <a:p>
                      <a:pPr>
                        <a:buNone/>
                      </a:pPr>
                      <a:r>
                        <a:rPr lang="en-US" sz="2000" dirty="0"/>
                        <a:t>Preserve tactile and visual memories</a:t>
                      </a:r>
                    </a:p>
                  </a:txBody>
                  <a:tcPr anchor="ctr"/>
                </a:tc>
                <a:extLst>
                  <a:ext uri="{0D108BD9-81ED-4DB2-BD59-A6C34878D82A}">
                    <a16:rowId xmlns:a16="http://schemas.microsoft.com/office/drawing/2014/main" xmlns="" val="2810589664"/>
                  </a:ext>
                </a:extLst>
              </a:tr>
              <a:tr h="876172">
                <a:tc>
                  <a:txBody>
                    <a:bodyPr/>
                    <a:lstStyle/>
                    <a:p>
                      <a:pPr>
                        <a:buNone/>
                      </a:pPr>
                      <a:r>
                        <a:rPr lang="en-US" sz="2000" dirty="0"/>
                        <a:t>Digital Frames</a:t>
                      </a:r>
                    </a:p>
                  </a:txBody>
                  <a:tcPr anchor="ctr"/>
                </a:tc>
                <a:tc>
                  <a:txBody>
                    <a:bodyPr/>
                    <a:lstStyle/>
                    <a:p>
                      <a:pPr>
                        <a:buNone/>
                      </a:pPr>
                      <a:r>
                        <a:rPr lang="en-US" sz="2000" dirty="0"/>
                        <a:t>Showcase highlights in modern formats</a:t>
                      </a:r>
                    </a:p>
                  </a:txBody>
                  <a:tcPr anchor="ctr"/>
                </a:tc>
                <a:extLst>
                  <a:ext uri="{0D108BD9-81ED-4DB2-BD59-A6C34878D82A}">
                    <a16:rowId xmlns:a16="http://schemas.microsoft.com/office/drawing/2014/main" xmlns="" val="1710108643"/>
                  </a:ext>
                </a:extLst>
              </a:tr>
              <a:tr h="876172">
                <a:tc>
                  <a:txBody>
                    <a:bodyPr/>
                    <a:lstStyle/>
                    <a:p>
                      <a:pPr>
                        <a:buNone/>
                      </a:pPr>
                      <a:r>
                        <a:rPr lang="en-US" sz="2000" dirty="0"/>
                        <a:t>Social Media</a:t>
                      </a:r>
                    </a:p>
                  </a:txBody>
                  <a:tcPr anchor="ctr"/>
                </a:tc>
                <a:tc>
                  <a:txBody>
                    <a:bodyPr/>
                    <a:lstStyle/>
                    <a:p>
                      <a:pPr>
                        <a:buNone/>
                      </a:pPr>
                      <a:r>
                        <a:rPr lang="en-US" sz="2000" dirty="0"/>
                        <a:t>Share updates and promote awareness</a:t>
                      </a:r>
                    </a:p>
                  </a:txBody>
                  <a:tcPr anchor="ctr"/>
                </a:tc>
                <a:extLst>
                  <a:ext uri="{0D108BD9-81ED-4DB2-BD59-A6C34878D82A}">
                    <a16:rowId xmlns:a16="http://schemas.microsoft.com/office/drawing/2014/main" xmlns="" val="2408610399"/>
                  </a:ext>
                </a:extLst>
              </a:tr>
            </a:tbl>
          </a:graphicData>
        </a:graphic>
      </p:graphicFrame>
    </p:spTree>
    <p:extLst>
      <p:ext uri="{BB962C8B-B14F-4D97-AF65-F5344CB8AC3E}">
        <p14:creationId xmlns:p14="http://schemas.microsoft.com/office/powerpoint/2010/main" val="969763629"/>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8000">
              <a:schemeClr val="accent2">
                <a:lumMod val="40000"/>
                <a:lumOff val="60000"/>
              </a:schemeClr>
            </a:gs>
            <a:gs pos="100000">
              <a:schemeClr val="accent1">
                <a:lumMod val="45000"/>
                <a:lumOff val="55000"/>
              </a:schemeClr>
            </a:gs>
            <a:gs pos="92000">
              <a:schemeClr val="accent1">
                <a:lumMod val="45000"/>
                <a:lumOff val="55000"/>
              </a:schemeClr>
            </a:gs>
            <a:gs pos="100000">
              <a:schemeClr val="accent1">
                <a:lumMod val="30000"/>
                <a:lumOff val="70000"/>
              </a:schemeClr>
            </a:gs>
          </a:gsLst>
          <a:lin ang="189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DFC4A15-1F8F-64BB-BD5C-A3894B5C83FD}"/>
              </a:ext>
            </a:extLst>
          </p:cNvPr>
          <p:cNvSpPr txBox="1"/>
          <p:nvPr/>
        </p:nvSpPr>
        <p:spPr>
          <a:xfrm>
            <a:off x="457200" y="381000"/>
            <a:ext cx="7239000" cy="861774"/>
          </a:xfrm>
          <a:prstGeom prst="rect">
            <a:avLst/>
          </a:prstGeom>
          <a:noFill/>
        </p:spPr>
        <p:txBody>
          <a:bodyPr wrap="square">
            <a:spAutoFit/>
          </a:bodyPr>
          <a:lstStyle/>
          <a:p>
            <a:pPr>
              <a:buNone/>
            </a:pPr>
            <a:r>
              <a:rPr lang="en-US" sz="3200" b="1" dirty="0"/>
              <a:t>Celebrating America’s 250th Birthday</a:t>
            </a:r>
          </a:p>
          <a:p>
            <a:r>
              <a:rPr lang="en-US" dirty="0"/>
              <a:t> </a:t>
            </a:r>
          </a:p>
        </p:txBody>
      </p:sp>
      <p:sp>
        <p:nvSpPr>
          <p:cNvPr id="7" name="TextBox 6">
            <a:extLst>
              <a:ext uri="{FF2B5EF4-FFF2-40B4-BE49-F238E27FC236}">
                <a16:creationId xmlns:a16="http://schemas.microsoft.com/office/drawing/2014/main" xmlns="" id="{26DDC0F0-7827-C608-4C79-5440C47A9ADF}"/>
              </a:ext>
            </a:extLst>
          </p:cNvPr>
          <p:cNvSpPr txBox="1"/>
          <p:nvPr/>
        </p:nvSpPr>
        <p:spPr>
          <a:xfrm>
            <a:off x="685800" y="2057400"/>
            <a:ext cx="6248400" cy="923330"/>
          </a:xfrm>
          <a:prstGeom prst="rect">
            <a:avLst/>
          </a:prstGeom>
          <a:noFill/>
        </p:spPr>
        <p:txBody>
          <a:bodyPr wrap="square">
            <a:spAutoFit/>
          </a:bodyPr>
          <a:lstStyle/>
          <a:p>
            <a:pPr>
              <a:buNone/>
            </a:pPr>
            <a:r>
              <a:rPr lang="en-US" dirty="0"/>
              <a:t>Historian’s role: Capture commemorative events, parades, and patriotic outreach</a:t>
            </a:r>
          </a:p>
          <a:p>
            <a:pPr>
              <a:buNone/>
            </a:pPr>
            <a:endParaRPr lang="en-US" dirty="0"/>
          </a:p>
        </p:txBody>
      </p:sp>
      <p:sp>
        <p:nvSpPr>
          <p:cNvPr id="9" name="TextBox 8">
            <a:extLst>
              <a:ext uri="{FF2B5EF4-FFF2-40B4-BE49-F238E27FC236}">
                <a16:creationId xmlns:a16="http://schemas.microsoft.com/office/drawing/2014/main" xmlns="" id="{2DCF1B68-5A11-5FB5-3FEB-94733B38E04D}"/>
              </a:ext>
            </a:extLst>
          </p:cNvPr>
          <p:cNvSpPr txBox="1"/>
          <p:nvPr/>
        </p:nvSpPr>
        <p:spPr>
          <a:xfrm>
            <a:off x="685800" y="2895600"/>
            <a:ext cx="6019800" cy="2585323"/>
          </a:xfrm>
          <a:prstGeom prst="rect">
            <a:avLst/>
          </a:prstGeom>
          <a:noFill/>
        </p:spPr>
        <p:txBody>
          <a:bodyPr wrap="square">
            <a:spAutoFit/>
          </a:bodyPr>
          <a:lstStyle/>
          <a:p>
            <a:r>
              <a:rPr lang="en-US" dirty="0"/>
              <a:t>Suggested theme: "Honoring Our Past, Inspiring Our Future“</a:t>
            </a:r>
          </a:p>
          <a:p>
            <a:pPr>
              <a:buFont typeface="Arial" panose="020B0604020202020204" pitchFamily="34" charset="0"/>
              <a:buChar char="•"/>
            </a:pPr>
            <a:endParaRPr lang="en-US" dirty="0"/>
          </a:p>
          <a:p>
            <a:r>
              <a:rPr lang="en-US" dirty="0"/>
              <a:t>Include special scrapbook pages, photo collages, and community stories</a:t>
            </a:r>
          </a:p>
          <a:p>
            <a:pPr>
              <a:buFont typeface="Arial" panose="020B0604020202020204" pitchFamily="34" charset="0"/>
              <a:buChar char="•"/>
            </a:pPr>
            <a:endParaRPr lang="en-US" dirty="0"/>
          </a:p>
          <a:p>
            <a:r>
              <a:rPr lang="en-US" dirty="0"/>
              <a:t>Compiles records from installation to installation, including event programs</a:t>
            </a:r>
          </a:p>
          <a:p>
            <a:pPr>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xmlns="" id="{FC23ED0C-395F-684E-1F74-69DD1978F78B}"/>
              </a:ext>
            </a:extLst>
          </p:cNvPr>
          <p:cNvSpPr txBox="1"/>
          <p:nvPr/>
        </p:nvSpPr>
        <p:spPr>
          <a:xfrm>
            <a:off x="685800" y="1219200"/>
            <a:ext cx="6096000" cy="646331"/>
          </a:xfrm>
          <a:prstGeom prst="rect">
            <a:avLst/>
          </a:prstGeom>
          <a:noFill/>
        </p:spPr>
        <p:txBody>
          <a:bodyPr wrap="square">
            <a:spAutoFit/>
          </a:bodyPr>
          <a:lstStyle/>
          <a:p>
            <a:r>
              <a:rPr lang="en-US" dirty="0"/>
              <a:t>2026 marks America’s Semi quincentennial-250 years of freedom and resilience</a:t>
            </a:r>
          </a:p>
        </p:txBody>
      </p:sp>
      <p:pic>
        <p:nvPicPr>
          <p:cNvPr id="8" name="Picture 7">
            <a:extLst>
              <a:ext uri="{FF2B5EF4-FFF2-40B4-BE49-F238E27FC236}">
                <a16:creationId xmlns:a16="http://schemas.microsoft.com/office/drawing/2014/main" xmlns="" id="{BFF4BDB2-CC56-6010-623C-149773760EB7}"/>
              </a:ext>
            </a:extLst>
          </p:cNvPr>
          <p:cNvPicPr>
            <a:picLocks noChangeAspect="1"/>
          </p:cNvPicPr>
          <p:nvPr/>
        </p:nvPicPr>
        <p:blipFill>
          <a:blip r:embed="rId2"/>
          <a:stretch>
            <a:fillRect/>
          </a:stretch>
        </p:blipFill>
        <p:spPr>
          <a:xfrm>
            <a:off x="7086600" y="1143000"/>
            <a:ext cx="4842452" cy="5181600"/>
          </a:xfrm>
          <a:prstGeom prst="rect">
            <a:avLst/>
          </a:prstGeom>
        </p:spPr>
      </p:pic>
    </p:spTree>
    <p:extLst>
      <p:ext uri="{BB962C8B-B14F-4D97-AF65-F5344CB8AC3E}">
        <p14:creationId xmlns:p14="http://schemas.microsoft.com/office/powerpoint/2010/main" val="306154303"/>
      </p:ext>
    </p:extLst>
  </p:cSld>
  <p:clrMapOvr>
    <a:masterClrMapping/>
  </p:clrMapOvr>
  <mc:AlternateContent xmlns:mc="http://schemas.openxmlformats.org/markup-compatibility/2006" xmlns:p14="http://schemas.microsoft.com/office/powerpoint/2010/main">
    <mc:Choice Requires="p14">
      <p:transition spd="med" p14:dur="700" advClick="0" advTm="5000">
        <p:fade/>
        <p:sndAc>
          <p:endSnd/>
        </p:sndAc>
      </p:transition>
    </mc:Choice>
    <mc:Fallback xmlns="">
      <p:transition spd="med" advClick="0" advTm="5000">
        <p:fade/>
        <p:sndAc>
          <p:end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5430</TotalTime>
  <Words>356</Words>
  <Application>Microsoft Office PowerPoint</Application>
  <PresentationFormat>Custom</PresentationFormat>
  <Paragraphs>76</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VFW Auxiliary                 Historian/Media Relations </vt:lpstr>
      <vt:lpstr>PowerPoint Presentation</vt:lpstr>
      <vt:lpstr>PowerPoint Presentation</vt:lpstr>
      <vt:lpstr>Who is a Historian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VFW Auxiliary                 Historian/Media Relations </dc:title>
  <dc:creator>Kathy Ingall</dc:creator>
  <cp:lastModifiedBy>DebbiesPC</cp:lastModifiedBy>
  <cp:revision>7</cp:revision>
  <dcterms:created xsi:type="dcterms:W3CDTF">2025-06-24T02:53:39Z</dcterms:created>
  <dcterms:modified xsi:type="dcterms:W3CDTF">2026-02-11T14:06:24Z</dcterms:modified>
</cp:coreProperties>
</file>